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30"/>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311" r:id="rId21"/>
    <p:sldId id="317" r:id="rId22"/>
    <p:sldId id="312" r:id="rId23"/>
    <p:sldId id="313" r:id="rId24"/>
    <p:sldId id="314" r:id="rId25"/>
    <p:sldId id="315" r:id="rId26"/>
    <p:sldId id="316" r:id="rId27"/>
    <p:sldId id="280" r:id="rId28"/>
    <p:sldId id="278" r:id="rId2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75" autoAdjust="0"/>
    <p:restoredTop sz="94660"/>
  </p:normalViewPr>
  <p:slideViewPr>
    <p:cSldViewPr snapToGrid="0">
      <p:cViewPr varScale="1">
        <p:scale>
          <a:sx n="103" d="100"/>
          <a:sy n="103" d="100"/>
        </p:scale>
        <p:origin x="11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ט"ו/תמוז/תשפ"ב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
        <p:nvSpPr>
          <p:cNvPr id="9" name="Google Shape;385;p37">
            <a:extLst>
              <a:ext uri="{FF2B5EF4-FFF2-40B4-BE49-F238E27FC236}">
                <a16:creationId xmlns:a16="http://schemas.microsoft.com/office/drawing/2014/main" id="{5BDD7B30-1029-4CCE-8856-F265C10E54FD}"/>
              </a:ext>
            </a:extLst>
          </p:cNvPr>
          <p:cNvSpPr txBox="1">
            <a:spLocks/>
          </p:cNvSpPr>
          <p:nvPr/>
        </p:nvSpPr>
        <p:spPr>
          <a:xfrm>
            <a:off x="917513" y="5131536"/>
            <a:ext cx="7557796" cy="829371"/>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b="1" u="sng" kern="0" dirty="0">
                <a:solidFill>
                  <a:schemeClr val="bg1">
                    <a:lumMod val="85000"/>
                  </a:schemeClr>
                </a:solidFill>
                <a:latin typeface="Rubik" panose="02000604000000020004" pitchFamily="2" charset="-79"/>
                <a:cs typeface="Rubik" panose="02000604000000020004" pitchFamily="2" charset="-79"/>
              </a:rPr>
              <a:t>Lect</a:t>
            </a:r>
            <a:r>
              <a:rPr lang="en-US" sz="2000" b="1" u="sng" kern="0" dirty="0">
                <a:solidFill>
                  <a:schemeClr val="bg1">
                    <a:lumMod val="85000"/>
                  </a:schemeClr>
                </a:solidFill>
                <a:latin typeface="Rubik" panose="02000604000000020004" pitchFamily="2" charset="-79"/>
                <a:cs typeface="Rubik" panose="02000604000000020004" pitchFamily="2" charset="-79"/>
              </a:rPr>
              <a:t>urer</a:t>
            </a:r>
            <a:r>
              <a:rPr lang="en-US" sz="2000" b="1" kern="0" dirty="0">
                <a:solidFill>
                  <a:schemeClr val="bg1">
                    <a:lumMod val="85000"/>
                  </a:schemeClr>
                </a:solidFill>
                <a:latin typeface="Rubik" panose="02000604000000020004" pitchFamily="2" charset="-79"/>
                <a:cs typeface="Rubik" panose="02000604000000020004" pitchFamily="2" charset="-79"/>
              </a:rPr>
              <a:t>: Prof. Lee-Ad Gottlieb</a:t>
            </a:r>
          </a:p>
          <a:p>
            <a:r>
              <a:rPr lang="en-US" sz="2000" b="1" kern="0" dirty="0">
                <a:solidFill>
                  <a:schemeClr val="bg1">
                    <a:lumMod val="85000"/>
                  </a:schemeClr>
                </a:solidFill>
                <a:latin typeface="Rubik" panose="02000604000000020004" pitchFamily="2" charset="-79"/>
                <a:cs typeface="Rubik" panose="02000604000000020004" pitchFamily="2" charset="-79"/>
              </a:rPr>
              <a:t>Authors: Almog </a:t>
            </a:r>
            <a:r>
              <a:rPr lang="en-US" sz="2000" b="1" kern="0" dirty="0" err="1">
                <a:solidFill>
                  <a:schemeClr val="bg1">
                    <a:lumMod val="85000"/>
                  </a:schemeClr>
                </a:solidFill>
                <a:latin typeface="Rubik" panose="02000604000000020004" pitchFamily="2" charset="-79"/>
                <a:cs typeface="Rubik" panose="02000604000000020004" pitchFamily="2" charset="-79"/>
              </a:rPr>
              <a:t>Jakov</a:t>
            </a:r>
            <a:r>
              <a:rPr lang="en-US" sz="2000" b="1" kern="0" dirty="0">
                <a:solidFill>
                  <a:schemeClr val="bg1">
                    <a:lumMod val="85000"/>
                  </a:schemeClr>
                </a:solidFill>
                <a:latin typeface="Rubik" panose="02000604000000020004" pitchFamily="2" charset="-79"/>
                <a:cs typeface="Rubik" panose="02000604000000020004" pitchFamily="2" charset="-79"/>
              </a:rPr>
              <a:t> &amp; </a:t>
            </a:r>
            <a:r>
              <a:rPr lang="en-US" sz="2000" b="1" kern="0" dirty="0" err="1">
                <a:solidFill>
                  <a:schemeClr val="bg1">
                    <a:lumMod val="85000"/>
                  </a:schemeClr>
                </a:solidFill>
                <a:latin typeface="Rubik" panose="02000604000000020004" pitchFamily="2" charset="-79"/>
                <a:cs typeface="Rubik" panose="02000604000000020004" pitchFamily="2" charset="-79"/>
              </a:rPr>
              <a:t>Itay</a:t>
            </a:r>
            <a:r>
              <a:rPr lang="en-US" sz="2000" b="1" kern="0" dirty="0">
                <a:solidFill>
                  <a:schemeClr val="bg1">
                    <a:lumMod val="85000"/>
                  </a:schemeClr>
                </a:solidFill>
                <a:latin typeface="Rubik" panose="02000604000000020004" pitchFamily="2" charset="-79"/>
                <a:cs typeface="Rubik" panose="02000604000000020004" pitchFamily="2" charset="-79"/>
              </a:rPr>
              <a:t> </a:t>
            </a:r>
            <a:r>
              <a:rPr lang="en-US" sz="2000" b="1" kern="0" dirty="0" err="1">
                <a:solidFill>
                  <a:schemeClr val="bg1">
                    <a:lumMod val="85000"/>
                  </a:schemeClr>
                </a:solidFill>
                <a:latin typeface="Rubik" panose="02000604000000020004" pitchFamily="2" charset="-79"/>
                <a:cs typeface="Rubik" panose="02000604000000020004" pitchFamily="2" charset="-79"/>
              </a:rPr>
              <a:t>Rafee</a:t>
            </a:r>
            <a:endParaRPr lang="en-US" sz="2000" b="1" kern="0" dirty="0">
              <a:solidFill>
                <a:schemeClr val="bg1">
                  <a:lumMod val="85000"/>
                </a:schemeClr>
              </a:solidFill>
              <a:latin typeface="Rubik" panose="02000604000000020004" pitchFamily="2" charset="-79"/>
              <a:cs typeface="Rubik" panose="02000604000000020004" pitchFamily="2" charset="-79"/>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380509"/>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Google Shape;104;p18">
            <a:extLst>
              <a:ext uri="{FF2B5EF4-FFF2-40B4-BE49-F238E27FC236}">
                <a16:creationId xmlns:a16="http://schemas.microsoft.com/office/drawing/2014/main" id="{083E1AFA-F59C-42BF-ADFF-E4FC5793604F}"/>
              </a:ext>
            </a:extLst>
          </p:cNvPr>
          <p:cNvSpPr txBox="1">
            <a:spLocks noGrp="1"/>
          </p:cNvSpPr>
          <p:nvPr/>
        </p:nvSpPr>
        <p:spPr>
          <a:xfrm>
            <a:off x="775833" y="6218579"/>
            <a:ext cx="10640333" cy="70967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r>
              <a:rPr lang="en-US" sz="1400" dirty="0">
                <a:latin typeface="Rubik" panose="02000604000000020004" pitchFamily="2" charset="-79"/>
                <a:cs typeface="Rubik" panose="02000604000000020004" pitchFamily="2" charset="-79"/>
              </a:rPr>
              <a:t>Comparison using the Support Vector Machine algorithm on VGG vectors</a:t>
            </a:r>
          </a:p>
        </p:txBody>
      </p: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0305-0E21-FF75-E094-DE5AC1FF7375}"/>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Analysis Of The Algorithms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BFD504F6-D05B-3568-F430-421A397D3048}"/>
              </a:ext>
            </a:extLst>
          </p:cNvPr>
          <p:cNvSpPr>
            <a:spLocks noGrp="1"/>
          </p:cNvSpPr>
          <p:nvPr>
            <p:ph type="body" idx="1"/>
          </p:nvPr>
        </p:nvSpPr>
        <p:spPr>
          <a:xfrm>
            <a:off x="774067" y="1803400"/>
            <a:ext cx="8019200" cy="1625600"/>
          </a:xfrm>
        </p:spPr>
        <p:txBody>
          <a:bodyPr/>
          <a:lstStyle/>
          <a:p>
            <a:r>
              <a:rPr lang="en-US" dirty="0">
                <a:latin typeface="Rubik" panose="02000604000000020004" pitchFamily="2" charset="-79"/>
                <a:cs typeface="Rubik" panose="02000604000000020004" pitchFamily="2" charset="-79"/>
              </a:rPr>
              <a:t>Rising trend in success rates</a:t>
            </a:r>
          </a:p>
          <a:p>
            <a:r>
              <a:rPr lang="en-US" dirty="0">
                <a:latin typeface="Rubik" panose="02000604000000020004" pitchFamily="2" charset="-79"/>
                <a:cs typeface="Rubik" panose="02000604000000020004" pitchFamily="2" charset="-79"/>
              </a:rPr>
              <a:t>How each algorithm behaved?</a:t>
            </a:r>
          </a:p>
          <a:p>
            <a:r>
              <a:rPr lang="en-US" dirty="0">
                <a:latin typeface="Rubik" panose="02000604000000020004" pitchFamily="2" charset="-79"/>
                <a:cs typeface="Rubik" panose="02000604000000020004" pitchFamily="2" charset="-79"/>
              </a:rPr>
              <a:t>Compare the different algorithms</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D5CBDA4A-E3F1-A3EB-7E8F-9EC944954E68}"/>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19</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69420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69E-F47E-2804-DBDE-27BCD7F52671}"/>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Rising Trend In Success Rates</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19195ED-C0F6-0929-CCBF-94C7EB4C9851}"/>
              </a:ext>
            </a:extLst>
          </p:cNvPr>
          <p:cNvSpPr>
            <a:spLocks noGrp="1"/>
          </p:cNvSpPr>
          <p:nvPr>
            <p:ph type="body" idx="1"/>
          </p:nvPr>
        </p:nvSpPr>
        <p:spPr>
          <a:xfrm>
            <a:off x="774067" y="1803400"/>
            <a:ext cx="10802048" cy="4215600"/>
          </a:xfrm>
        </p:spPr>
        <p:txBody>
          <a:bodyPr/>
          <a:lstStyle/>
          <a:p>
            <a:r>
              <a:rPr lang="en-US" sz="2000" dirty="0">
                <a:latin typeface="Rubik" panose="02000604000000020004" pitchFamily="2" charset="-79"/>
                <a:cs typeface="Rubik" panose="02000604000000020004" pitchFamily="2" charset="-79"/>
              </a:rPr>
              <a:t>By simply randomly guessing, you should be able to reach ~ </a:t>
            </a:r>
            <a:r>
              <a:rPr lang="en-US" sz="2000" b="1" dirty="0">
                <a:latin typeface="Rubik" panose="02000604000000020004" pitchFamily="2" charset="-79"/>
                <a:cs typeface="Rubik" panose="02000604000000020004" pitchFamily="2" charset="-79"/>
              </a:rPr>
              <a:t>12.5% accuracy </a:t>
            </a:r>
            <a:r>
              <a:rPr lang="en-US" sz="2000" dirty="0">
                <a:latin typeface="Rubik" panose="02000604000000020004" pitchFamily="2" charset="-79"/>
                <a:cs typeface="Rubik" panose="02000604000000020004" pitchFamily="2" charset="-79"/>
              </a:rPr>
              <a:t>(since there are eight class labels). </a:t>
            </a:r>
          </a:p>
          <a:p>
            <a:r>
              <a:rPr lang="en-US" sz="2000" dirty="0">
                <a:latin typeface="Rubik" panose="02000604000000020004" pitchFamily="2" charset="-79"/>
                <a:cs typeface="Rubik" panose="02000604000000020004" pitchFamily="2" charset="-79"/>
              </a:rPr>
              <a:t>After running the algorithms (SVM, DT, KNN) with Flatten we get ~ </a:t>
            </a:r>
            <a:r>
              <a:rPr lang="he-IL" sz="2000" b="1" dirty="0">
                <a:latin typeface="Rubik" panose="02000604000000020004" pitchFamily="2" charset="-79"/>
                <a:cs typeface="Rubik" panose="02000604000000020004" pitchFamily="2" charset="-79"/>
              </a:rPr>
              <a:t>35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(+22.5%)</a:t>
            </a:r>
          </a:p>
          <a:p>
            <a:r>
              <a:rPr lang="en-US" sz="2000" dirty="0">
                <a:latin typeface="Rubik" panose="02000604000000020004" pitchFamily="2" charset="-79"/>
                <a:cs typeface="Rubik" panose="02000604000000020004" pitchFamily="2" charset="-79"/>
              </a:rPr>
              <a:t>After running CNN algorithm with Flatten we get ~ </a:t>
            </a:r>
            <a:r>
              <a:rPr lang="en-US" sz="2000" b="1" dirty="0">
                <a:latin typeface="Rubik" panose="02000604000000020004" pitchFamily="2" charset="-79"/>
                <a:cs typeface="Rubik" panose="02000604000000020004" pitchFamily="2" charset="-79"/>
              </a:rPr>
              <a:t>55% accuracy </a:t>
            </a:r>
            <a:r>
              <a:rPr lang="en-US" sz="2000" dirty="0">
                <a:latin typeface="Rubik" panose="02000604000000020004" pitchFamily="2" charset="-79"/>
                <a:cs typeface="Rubik" panose="02000604000000020004" pitchFamily="2" charset="-79"/>
              </a:rPr>
              <a:t>(+42.5%)</a:t>
            </a:r>
          </a:p>
          <a:p>
            <a:r>
              <a:rPr lang="en-US" sz="2000" dirty="0">
                <a:latin typeface="Rubik" panose="02000604000000020004" pitchFamily="2" charset="-79"/>
                <a:cs typeface="Rubik" panose="02000604000000020004" pitchFamily="2" charset="-79"/>
              </a:rPr>
              <a:t>After running the algorithms (DT, KNN) with VGG we get ~ </a:t>
            </a:r>
            <a:r>
              <a:rPr lang="en-US" sz="2000" b="1" dirty="0">
                <a:latin typeface="Rubik" panose="02000604000000020004" pitchFamily="2" charset="-79"/>
                <a:cs typeface="Rubik" panose="02000604000000020004" pitchFamily="2" charset="-79"/>
              </a:rPr>
              <a:t>6</a:t>
            </a:r>
            <a:r>
              <a:rPr lang="he-IL" sz="2000" b="1" dirty="0">
                <a:latin typeface="Rubik" panose="02000604000000020004" pitchFamily="2" charset="-79"/>
                <a:cs typeface="Rubik" panose="02000604000000020004" pitchFamily="2" charset="-79"/>
              </a:rPr>
              <a:t>5</a:t>
            </a:r>
            <a:r>
              <a:rPr lang="en-US" sz="2000" b="1" dirty="0">
                <a:latin typeface="Rubik" panose="02000604000000020004" pitchFamily="2" charset="-79"/>
                <a:cs typeface="Rubik" panose="02000604000000020004" pitchFamily="2" charset="-79"/>
              </a:rPr>
              <a:t>% accuracy </a:t>
            </a:r>
            <a:r>
              <a:rPr lang="en-US" sz="2000" dirty="0">
                <a:latin typeface="Rubik" panose="02000604000000020004" pitchFamily="2" charset="-79"/>
                <a:cs typeface="Rubik" panose="02000604000000020004" pitchFamily="2" charset="-79"/>
              </a:rPr>
              <a:t>(+52.5%)</a:t>
            </a:r>
          </a:p>
          <a:p>
            <a:r>
              <a:rPr lang="en-US" sz="2000" dirty="0">
                <a:latin typeface="Rubik" panose="02000604000000020004" pitchFamily="2" charset="-79"/>
                <a:cs typeface="Rubik" panose="02000604000000020004" pitchFamily="2" charset="-79"/>
              </a:rPr>
              <a:t>After running CNN &amp; SVM algorithms with VGG we get ~ </a:t>
            </a:r>
            <a:r>
              <a:rPr lang="en-US" sz="2000" b="1" dirty="0">
                <a:latin typeface="Rubik" panose="02000604000000020004" pitchFamily="2" charset="-79"/>
                <a:cs typeface="Rubik" panose="02000604000000020004" pitchFamily="2" charset="-79"/>
              </a:rPr>
              <a:t>75% accuracy (+62.5%)!!</a:t>
            </a:r>
          </a:p>
        </p:txBody>
      </p:sp>
      <p:sp>
        <p:nvSpPr>
          <p:cNvPr id="4" name="Slide Number Placeholder 3">
            <a:extLst>
              <a:ext uri="{FF2B5EF4-FFF2-40B4-BE49-F238E27FC236}">
                <a16:creationId xmlns:a16="http://schemas.microsoft.com/office/drawing/2014/main" id="{C85D73E0-0184-0D94-084B-396DB828536A}"/>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20</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117747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1167-DE79-2446-BFFE-726C60E62351}"/>
              </a:ext>
            </a:extLst>
          </p:cNvPr>
          <p:cNvSpPr>
            <a:spLocks noGrp="1"/>
          </p:cNvSpPr>
          <p:nvPr>
            <p:ph type="title"/>
          </p:nvPr>
        </p:nvSpPr>
        <p:spPr/>
        <p:txBody>
          <a:bodyPr/>
          <a:lstStyle/>
          <a:p>
            <a:r>
              <a:rPr lang="en-US" dirty="0"/>
              <a:t>K-Nearest Neighbors Algorithm</a:t>
            </a:r>
            <a:endParaRPr lang="en-IL" dirty="0"/>
          </a:p>
        </p:txBody>
      </p:sp>
      <p:sp>
        <p:nvSpPr>
          <p:cNvPr id="3" name="Text Placeholder 2">
            <a:extLst>
              <a:ext uri="{FF2B5EF4-FFF2-40B4-BE49-F238E27FC236}">
                <a16:creationId xmlns:a16="http://schemas.microsoft.com/office/drawing/2014/main" id="{1BDCCDE5-F0E2-19B0-6ADA-BBFCEE404350}"/>
              </a:ext>
            </a:extLst>
          </p:cNvPr>
          <p:cNvSpPr>
            <a:spLocks noGrp="1"/>
          </p:cNvSpPr>
          <p:nvPr>
            <p:ph type="body" idx="1"/>
          </p:nvPr>
        </p:nvSpPr>
        <p:spPr>
          <a:xfrm>
            <a:off x="774067" y="1803400"/>
            <a:ext cx="9642552" cy="1625600"/>
          </a:xfrm>
        </p:spPr>
        <p:txBody>
          <a:bodyPr/>
          <a:lstStyle/>
          <a:p>
            <a:r>
              <a:rPr lang="en-US" sz="2000" dirty="0">
                <a:latin typeface="Rubik" panose="02000604000000020004" pitchFamily="2" charset="-79"/>
                <a:cs typeface="Rubik" panose="02000604000000020004" pitchFamily="2" charset="-79"/>
              </a:rPr>
              <a:t>k should be wisely selected. (k~8-10 is the best result with VGG)</a:t>
            </a:r>
          </a:p>
          <a:p>
            <a:r>
              <a:rPr lang="en-US" sz="2000" dirty="0">
                <a:latin typeface="Rubik" panose="02000604000000020004" pitchFamily="2" charset="-79"/>
                <a:cs typeface="Rubik" panose="02000604000000020004" pitchFamily="2" charset="-79"/>
              </a:rPr>
              <a:t>Success rates are very low with Flatten because we're losing information from the image columns.</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90808BF5-1FDF-A783-37F1-A12143CF8613}"/>
              </a:ext>
            </a:extLst>
          </p:cNvPr>
          <p:cNvSpPr>
            <a:spLocks noGrp="1"/>
          </p:cNvSpPr>
          <p:nvPr>
            <p:ph type="sldNum" idx="12"/>
          </p:nvPr>
        </p:nvSpPr>
        <p:spPr/>
        <p:txBody>
          <a:bodyPr/>
          <a:lstStyle/>
          <a:p>
            <a:pPr rtl="0"/>
            <a:fld id="{00000000-1234-1234-1234-123412341234}" type="slidenum">
              <a:rPr lang="en" smtClean="0"/>
              <a:pPr rtl="0"/>
              <a:t>21</a:t>
            </a:fld>
            <a:endParaRPr lang="en"/>
          </a:p>
        </p:txBody>
      </p:sp>
      <p:pic>
        <p:nvPicPr>
          <p:cNvPr id="6" name="Picture 5">
            <a:extLst>
              <a:ext uri="{FF2B5EF4-FFF2-40B4-BE49-F238E27FC236}">
                <a16:creationId xmlns:a16="http://schemas.microsoft.com/office/drawing/2014/main" id="{506E9410-94BD-4AE9-24D6-FC042B4AF4AC}"/>
              </a:ext>
            </a:extLst>
          </p:cNvPr>
          <p:cNvPicPr>
            <a:picLocks noChangeAspect="1"/>
          </p:cNvPicPr>
          <p:nvPr/>
        </p:nvPicPr>
        <p:blipFill>
          <a:blip r:embed="rId2"/>
          <a:stretch>
            <a:fillRect/>
          </a:stretch>
        </p:blipFill>
        <p:spPr>
          <a:xfrm>
            <a:off x="1201318" y="3675312"/>
            <a:ext cx="3324647" cy="2515215"/>
          </a:xfrm>
          <a:prstGeom prst="rect">
            <a:avLst/>
          </a:prstGeom>
        </p:spPr>
      </p:pic>
      <p:sp>
        <p:nvSpPr>
          <p:cNvPr id="9" name="Text Placeholder 2">
            <a:extLst>
              <a:ext uri="{FF2B5EF4-FFF2-40B4-BE49-F238E27FC236}">
                <a16:creationId xmlns:a16="http://schemas.microsoft.com/office/drawing/2014/main" id="{63846E95-E2E7-9ECC-52B8-34BF9CE1619D}"/>
              </a:ext>
            </a:extLst>
          </p:cNvPr>
          <p:cNvSpPr txBox="1">
            <a:spLocks/>
          </p:cNvSpPr>
          <p:nvPr/>
        </p:nvSpPr>
        <p:spPr>
          <a:xfrm>
            <a:off x="2708138" y="3524702"/>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13" name="Picture 12">
            <a:extLst>
              <a:ext uri="{FF2B5EF4-FFF2-40B4-BE49-F238E27FC236}">
                <a16:creationId xmlns:a16="http://schemas.microsoft.com/office/drawing/2014/main" id="{29EE0EB3-0BF4-D4E7-7A4B-B75802BC976B}"/>
              </a:ext>
            </a:extLst>
          </p:cNvPr>
          <p:cNvPicPr>
            <a:picLocks noChangeAspect="1"/>
          </p:cNvPicPr>
          <p:nvPr/>
        </p:nvPicPr>
        <p:blipFill>
          <a:blip r:embed="rId3"/>
          <a:stretch>
            <a:fillRect/>
          </a:stretch>
        </p:blipFill>
        <p:spPr>
          <a:xfrm>
            <a:off x="6677192" y="3718157"/>
            <a:ext cx="3324647" cy="2501351"/>
          </a:xfrm>
          <a:prstGeom prst="rect">
            <a:avLst/>
          </a:prstGeom>
        </p:spPr>
      </p:pic>
      <p:sp>
        <p:nvSpPr>
          <p:cNvPr id="14" name="Text Placeholder 2">
            <a:extLst>
              <a:ext uri="{FF2B5EF4-FFF2-40B4-BE49-F238E27FC236}">
                <a16:creationId xmlns:a16="http://schemas.microsoft.com/office/drawing/2014/main" id="{833ECFED-DDC7-BD01-DE0F-6C8B12EEFAD5}"/>
              </a:ext>
            </a:extLst>
          </p:cNvPr>
          <p:cNvSpPr txBox="1">
            <a:spLocks/>
          </p:cNvSpPr>
          <p:nvPr/>
        </p:nvSpPr>
        <p:spPr>
          <a:xfrm>
            <a:off x="7987143" y="3588282"/>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279534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FA50-2EFD-12AA-1A64-B1651A987F32}"/>
              </a:ext>
            </a:extLst>
          </p:cNvPr>
          <p:cNvSpPr>
            <a:spLocks noGrp="1"/>
          </p:cNvSpPr>
          <p:nvPr>
            <p:ph type="title"/>
          </p:nvPr>
        </p:nvSpPr>
        <p:spPr>
          <a:xfrm>
            <a:off x="782349" y="255780"/>
            <a:ext cx="8019200" cy="1143200"/>
          </a:xfrm>
        </p:spPr>
        <p:txBody>
          <a:bodyPr/>
          <a:lstStyle/>
          <a:p>
            <a:r>
              <a:rPr lang="en-US" dirty="0">
                <a:latin typeface="Rubik" panose="02000604000000020004" pitchFamily="2" charset="-79"/>
                <a:cs typeface="Rubik" panose="02000604000000020004" pitchFamily="2" charset="-79"/>
              </a:rPr>
              <a:t>Decision Tree Algorithm</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5C4AD662-3D02-9A45-FB7F-4D78AE467201}"/>
              </a:ext>
            </a:extLst>
          </p:cNvPr>
          <p:cNvSpPr>
            <a:spLocks noGrp="1"/>
          </p:cNvSpPr>
          <p:nvPr>
            <p:ph type="body" idx="1"/>
          </p:nvPr>
        </p:nvSpPr>
        <p:spPr>
          <a:xfrm>
            <a:off x="774066" y="1803400"/>
            <a:ext cx="8521255" cy="2126654"/>
          </a:xfrm>
        </p:spPr>
        <p:txBody>
          <a:bodyPr/>
          <a:lstStyle/>
          <a:p>
            <a:r>
              <a:rPr lang="en-US" sz="2000" dirty="0">
                <a:latin typeface="Rubik" panose="02000604000000020004" pitchFamily="2" charset="-79"/>
                <a:cs typeface="Rubik" panose="02000604000000020004" pitchFamily="2" charset="-79"/>
              </a:rPr>
              <a:t>Tree may grow to be very complex while training complicated datasets.</a:t>
            </a:r>
          </a:p>
          <a:p>
            <a:r>
              <a:rPr lang="en-US" sz="2000" dirty="0">
                <a:latin typeface="Rubik" panose="02000604000000020004" pitchFamily="2" charset="-79"/>
                <a:cs typeface="Rubik" panose="02000604000000020004" pitchFamily="2" charset="-79"/>
              </a:rPr>
              <a:t>VGG reaches high percentages</a:t>
            </a:r>
            <a:r>
              <a:rPr lang="he-IL" sz="2000" dirty="0">
                <a:latin typeface="Rubik" panose="02000604000000020004" pitchFamily="2" charset="-79"/>
                <a:cs typeface="Rubik" panose="02000604000000020004" pitchFamily="2" charset="-79"/>
              </a:rPr>
              <a:t> </a:t>
            </a:r>
            <a:r>
              <a:rPr lang="en-US" sz="2000" dirty="0">
                <a:latin typeface="Rubik" panose="02000604000000020004" pitchFamily="2" charset="-79"/>
                <a:cs typeface="Rubik" panose="02000604000000020004" pitchFamily="2" charset="-79"/>
              </a:rPr>
              <a:t>in larger trees compared to Flatten</a:t>
            </a:r>
            <a:endParaRPr lang="en-IL" sz="2000"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7633FD7-7422-72A0-F502-0970B9225AAC}"/>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22</a:t>
            </a:fld>
            <a:endParaRPr lang="en">
              <a:latin typeface="Rubik" panose="02000604000000020004" pitchFamily="2" charset="-79"/>
              <a:cs typeface="Rubik" panose="02000604000000020004" pitchFamily="2" charset="-79"/>
            </a:endParaRPr>
          </a:p>
        </p:txBody>
      </p:sp>
      <p:pic>
        <p:nvPicPr>
          <p:cNvPr id="5" name="Picture 4" descr="Chart, line chart&#10;&#10;Description automatically generated">
            <a:extLst>
              <a:ext uri="{FF2B5EF4-FFF2-40B4-BE49-F238E27FC236}">
                <a16:creationId xmlns:a16="http://schemas.microsoft.com/office/drawing/2014/main" id="{D38AFFD8-6AD2-AD91-A538-58DB1F5D78B1}"/>
              </a:ext>
            </a:extLst>
          </p:cNvPr>
          <p:cNvPicPr>
            <a:picLocks noChangeAspect="1"/>
          </p:cNvPicPr>
          <p:nvPr/>
        </p:nvPicPr>
        <p:blipFill>
          <a:blip r:embed="rId2"/>
          <a:stretch>
            <a:fillRect/>
          </a:stretch>
        </p:blipFill>
        <p:spPr>
          <a:xfrm>
            <a:off x="1542845" y="3472855"/>
            <a:ext cx="3249104" cy="2384812"/>
          </a:xfrm>
          <a:prstGeom prst="rect">
            <a:avLst/>
          </a:prstGeom>
        </p:spPr>
      </p:pic>
      <p:sp>
        <p:nvSpPr>
          <p:cNvPr id="6" name="Text Placeholder 2">
            <a:extLst>
              <a:ext uri="{FF2B5EF4-FFF2-40B4-BE49-F238E27FC236}">
                <a16:creationId xmlns:a16="http://schemas.microsoft.com/office/drawing/2014/main" id="{0DE421F8-7C54-CBC8-3074-F5480F2858B5}"/>
              </a:ext>
            </a:extLst>
          </p:cNvPr>
          <p:cNvSpPr txBox="1">
            <a:spLocks/>
          </p:cNvSpPr>
          <p:nvPr/>
        </p:nvSpPr>
        <p:spPr>
          <a:xfrm>
            <a:off x="2896678" y="3798078"/>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latin typeface="Rubik" panose="02000604000000020004" pitchFamily="2" charset="-79"/>
                <a:cs typeface="Rubik" panose="02000604000000020004" pitchFamily="2" charset="-79"/>
              </a:rPr>
              <a:t>VGG</a:t>
            </a:r>
            <a:endParaRPr lang="en-IL" sz="1200" kern="0" dirty="0">
              <a:solidFill>
                <a:schemeClr val="tx1"/>
              </a:solidFill>
              <a:latin typeface="Rubik" panose="02000604000000020004" pitchFamily="2" charset="-79"/>
              <a:cs typeface="Rubik" panose="02000604000000020004" pitchFamily="2" charset="-79"/>
            </a:endParaRPr>
          </a:p>
        </p:txBody>
      </p:sp>
      <p:pic>
        <p:nvPicPr>
          <p:cNvPr id="8" name="Picture 7">
            <a:extLst>
              <a:ext uri="{FF2B5EF4-FFF2-40B4-BE49-F238E27FC236}">
                <a16:creationId xmlns:a16="http://schemas.microsoft.com/office/drawing/2014/main" id="{3D21BE13-ECF7-7E90-6D83-98AB32A33BF9}"/>
              </a:ext>
            </a:extLst>
          </p:cNvPr>
          <p:cNvPicPr>
            <a:picLocks noChangeAspect="1"/>
          </p:cNvPicPr>
          <p:nvPr/>
        </p:nvPicPr>
        <p:blipFill>
          <a:blip r:embed="rId3"/>
          <a:stretch>
            <a:fillRect/>
          </a:stretch>
        </p:blipFill>
        <p:spPr>
          <a:xfrm>
            <a:off x="7251859" y="3475334"/>
            <a:ext cx="3038581" cy="2410413"/>
          </a:xfrm>
          <a:prstGeom prst="rect">
            <a:avLst/>
          </a:prstGeom>
        </p:spPr>
      </p:pic>
      <p:sp>
        <p:nvSpPr>
          <p:cNvPr id="9" name="Text Placeholder 2">
            <a:extLst>
              <a:ext uri="{FF2B5EF4-FFF2-40B4-BE49-F238E27FC236}">
                <a16:creationId xmlns:a16="http://schemas.microsoft.com/office/drawing/2014/main" id="{35B42A81-F427-35A1-1923-219C90E3B9FB}"/>
              </a:ext>
            </a:extLst>
          </p:cNvPr>
          <p:cNvSpPr txBox="1">
            <a:spLocks/>
          </p:cNvSpPr>
          <p:nvPr/>
        </p:nvSpPr>
        <p:spPr>
          <a:xfrm>
            <a:off x="8401922" y="3786248"/>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latin typeface="Rubik" panose="02000604000000020004" pitchFamily="2" charset="-79"/>
                <a:cs typeface="Rubik" panose="02000604000000020004" pitchFamily="2" charset="-79"/>
              </a:rPr>
              <a:t>Flatten</a:t>
            </a:r>
            <a:endParaRPr lang="en-IL" sz="1400" kern="0" dirty="0">
              <a:solidFill>
                <a:schemeClr val="tx1"/>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358585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9E95-A9A2-1817-49EF-25936E86C5AE}"/>
              </a:ext>
            </a:extLst>
          </p:cNvPr>
          <p:cNvSpPr>
            <a:spLocks noGrp="1"/>
          </p:cNvSpPr>
          <p:nvPr>
            <p:ph type="title"/>
          </p:nvPr>
        </p:nvSpPr>
        <p:spPr/>
        <p:txBody>
          <a:bodyPr/>
          <a:lstStyle/>
          <a:p>
            <a:r>
              <a:rPr lang="en-US" dirty="0">
                <a:latin typeface="Rubik" panose="02000604000000020004" pitchFamily="2" charset="-79"/>
                <a:cs typeface="Rubik" panose="02000604000000020004" pitchFamily="2" charset="-79"/>
              </a:rPr>
              <a:t>k-NN vs DT</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CC0BE4CB-3F0B-E610-E421-F2F584FA0DBF}"/>
              </a:ext>
            </a:extLst>
          </p:cNvPr>
          <p:cNvSpPr>
            <a:spLocks noGrp="1"/>
          </p:cNvSpPr>
          <p:nvPr>
            <p:ph type="body" idx="1"/>
          </p:nvPr>
        </p:nvSpPr>
        <p:spPr/>
        <p:txBody>
          <a:bodyPr/>
          <a:lstStyle/>
          <a:p>
            <a:r>
              <a:rPr lang="en-US" dirty="0">
                <a:latin typeface="Rubik" panose="02000604000000020004" pitchFamily="2" charset="-79"/>
                <a:cs typeface="Rubik" panose="02000604000000020004" pitchFamily="2" charset="-79"/>
              </a:rPr>
              <a:t>In both with Flatten we can demonstrate there is an underlying pattern to the images for both raw pixel intensities.</a:t>
            </a:r>
          </a:p>
          <a:p>
            <a:r>
              <a:rPr lang="en-US" dirty="0">
                <a:latin typeface="Rubik" panose="02000604000000020004" pitchFamily="2" charset="-79"/>
                <a:cs typeface="Rubik" panose="02000604000000020004" pitchFamily="2" charset="-79"/>
              </a:rPr>
              <a:t>Decision tree is faster due to KNN’s expensive real time execution.</a:t>
            </a:r>
          </a:p>
          <a:p>
            <a:r>
              <a:rPr lang="en-US" dirty="0">
                <a:latin typeface="Rubik" panose="02000604000000020004" pitchFamily="2" charset="-79"/>
                <a:cs typeface="Rubik" panose="02000604000000020004" pitchFamily="2" charset="-79"/>
              </a:rPr>
              <a:t>KNN gives better results than DT after VGG because processing is done for numerical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A37142CB-5D47-A5C1-CDC1-EB72E1430CD1}"/>
              </a:ext>
            </a:extLst>
          </p:cNvPr>
          <p:cNvSpPr>
            <a:spLocks noGrp="1"/>
          </p:cNvSpPr>
          <p:nvPr>
            <p:ph type="sldNum" idx="12"/>
          </p:nvPr>
        </p:nvSpPr>
        <p:spPr/>
        <p:txBody>
          <a:bodyPr/>
          <a:lstStyle/>
          <a:p>
            <a:pPr rtl="0"/>
            <a:fld id="{00000000-1234-1234-1234-123412341234}" type="slidenum">
              <a:rPr lang="en" smtClean="0">
                <a:latin typeface="Rubik" panose="02000604000000020004" pitchFamily="2" charset="-79"/>
                <a:cs typeface="Rubik" panose="02000604000000020004" pitchFamily="2" charset="-79"/>
              </a:rPr>
              <a:pPr rtl="0"/>
              <a:t>23</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14150231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1ADFB-610D-1C8D-05DE-E0DB93F32CF1}"/>
              </a:ext>
            </a:extLst>
          </p:cNvPr>
          <p:cNvSpPr>
            <a:spLocks noGrp="1"/>
          </p:cNvSpPr>
          <p:nvPr>
            <p:ph type="title"/>
          </p:nvPr>
        </p:nvSpPr>
        <p:spPr>
          <a:xfrm>
            <a:off x="774067" y="274633"/>
            <a:ext cx="8637292" cy="1143200"/>
          </a:xfrm>
        </p:spPr>
        <p:txBody>
          <a:bodyPr/>
          <a:lstStyle/>
          <a:p>
            <a:r>
              <a:rPr lang="en-US" dirty="0">
                <a:latin typeface="Rubik" panose="02000604000000020004" pitchFamily="2" charset="-79"/>
                <a:cs typeface="Rubik" panose="02000604000000020004" pitchFamily="2" charset="-79"/>
              </a:rPr>
              <a:t>SVM vs DT &amp; k-NN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FC97DFA6-8AE8-321C-C6ED-62BF315DA380}"/>
              </a:ext>
            </a:extLst>
          </p:cNvPr>
          <p:cNvSpPr>
            <a:spLocks noGrp="1"/>
          </p:cNvSpPr>
          <p:nvPr>
            <p:ph type="body" idx="1"/>
          </p:nvPr>
        </p:nvSpPr>
        <p:spPr>
          <a:xfrm>
            <a:off x="774067" y="1803400"/>
            <a:ext cx="7847419" cy="4215600"/>
          </a:xfrm>
        </p:spPr>
        <p:txBody>
          <a:bodyPr/>
          <a:lstStyle/>
          <a:p>
            <a:r>
              <a:rPr lang="en-US" dirty="0">
                <a:latin typeface="Rubik" panose="02000604000000020004" pitchFamily="2" charset="-79"/>
                <a:cs typeface="Rubik" panose="02000604000000020004" pitchFamily="2" charset="-79"/>
              </a:rPr>
              <a:t>SVM gives better results than DT &amp; KNN after VGG</a:t>
            </a:r>
            <a:endParaRPr lang="en-IL" dirty="0">
              <a:latin typeface="Rubik" panose="02000604000000020004" pitchFamily="2" charset="-79"/>
              <a:cs typeface="Rubik" panose="02000604000000020004" pitchFamily="2" charset="-79"/>
            </a:endParaRPr>
          </a:p>
          <a:p>
            <a:r>
              <a:rPr lang="en-US" dirty="0">
                <a:latin typeface="Rubik" panose="02000604000000020004" pitchFamily="2" charset="-79"/>
                <a:cs typeface="Rubik" panose="02000604000000020004" pitchFamily="2" charset="-79"/>
              </a:rPr>
              <a:t>Decision trees are better for categorical data and it deals collinearity better than SVM.</a:t>
            </a:r>
          </a:p>
          <a:p>
            <a:r>
              <a:rPr lang="en-US" dirty="0">
                <a:latin typeface="Rubik" panose="02000604000000020004" pitchFamily="2" charset="-79"/>
                <a:cs typeface="Rubik" panose="02000604000000020004" pitchFamily="2" charset="-79"/>
              </a:rPr>
              <a:t>SVM take cares of outliers better than KNN.</a:t>
            </a:r>
          </a:p>
          <a:p>
            <a:r>
              <a:rPr lang="en-US" dirty="0">
                <a:latin typeface="Rubik" panose="02000604000000020004" pitchFamily="2" charset="-79"/>
                <a:cs typeface="Rubik" panose="02000604000000020004" pitchFamily="2" charset="-79"/>
              </a:rPr>
              <a:t>SVM outperforms KNN when there are large features and lesser training data.</a:t>
            </a:r>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6B265D85-1757-735E-57B5-95DDCC1E0E24}"/>
              </a:ext>
            </a:extLst>
          </p:cNvPr>
          <p:cNvSpPr>
            <a:spLocks noGrp="1"/>
          </p:cNvSpPr>
          <p:nvPr>
            <p:ph type="sldNum" idx="12"/>
          </p:nvPr>
        </p:nvSpPr>
        <p:spPr>
          <a:xfrm>
            <a:off x="11307444" y="6333135"/>
            <a:ext cx="787989"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24</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52428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A9BE9-2959-0110-88A4-FC231392728C}"/>
              </a:ext>
            </a:extLst>
          </p:cNvPr>
          <p:cNvSpPr>
            <a:spLocks noGrp="1"/>
          </p:cNvSpPr>
          <p:nvPr>
            <p:ph type="title"/>
          </p:nvPr>
        </p:nvSpPr>
        <p:spPr>
          <a:xfrm>
            <a:off x="774067" y="274633"/>
            <a:ext cx="8780480" cy="1143200"/>
          </a:xfrm>
        </p:spPr>
        <p:txBody>
          <a:bodyPr/>
          <a:lstStyle/>
          <a:p>
            <a:r>
              <a:rPr lang="en-US" dirty="0">
                <a:latin typeface="Rubik" panose="02000604000000020004" pitchFamily="2" charset="-79"/>
                <a:cs typeface="Rubik" panose="02000604000000020004" pitchFamily="2" charset="-79"/>
              </a:rPr>
              <a:t>SVM vs CNN</a:t>
            </a:r>
            <a:endParaRPr lang="en-IL" dirty="0">
              <a:latin typeface="Rubik" panose="02000604000000020004" pitchFamily="2" charset="-79"/>
              <a:cs typeface="Rubik" panose="02000604000000020004" pitchFamily="2" charset="-79"/>
            </a:endParaRPr>
          </a:p>
        </p:txBody>
      </p:sp>
      <p:sp>
        <p:nvSpPr>
          <p:cNvPr id="3" name="Text Placeholder 2">
            <a:extLst>
              <a:ext uri="{FF2B5EF4-FFF2-40B4-BE49-F238E27FC236}">
                <a16:creationId xmlns:a16="http://schemas.microsoft.com/office/drawing/2014/main" id="{31CFFCEE-7F63-8ABA-FA70-4092065C4A84}"/>
              </a:ext>
            </a:extLst>
          </p:cNvPr>
          <p:cNvSpPr>
            <a:spLocks noGrp="1"/>
          </p:cNvSpPr>
          <p:nvPr>
            <p:ph type="body" idx="1"/>
          </p:nvPr>
        </p:nvSpPr>
        <p:spPr>
          <a:xfrm>
            <a:off x="774067" y="1803400"/>
            <a:ext cx="8780480" cy="4215600"/>
          </a:xfrm>
        </p:spPr>
        <p:txBody>
          <a:bodyPr/>
          <a:lstStyle/>
          <a:p>
            <a:r>
              <a:rPr lang="en-US" dirty="0">
                <a:latin typeface="Rubik" panose="02000604000000020004" pitchFamily="2" charset="-79"/>
                <a:cs typeface="Rubik" panose="02000604000000020004" pitchFamily="2" charset="-79"/>
              </a:rPr>
              <a:t>SVM can perform better than NN when there are limited training data and many features. NN needs large training data for sufficient accuracy.</a:t>
            </a:r>
          </a:p>
          <a:p>
            <a:r>
              <a:rPr lang="en-US" dirty="0">
                <a:latin typeface="Rubik" panose="02000604000000020004" pitchFamily="2" charset="-79"/>
                <a:cs typeface="Rubik" panose="02000604000000020004" pitchFamily="2" charset="-79"/>
              </a:rPr>
              <a:t>Multi class classification requires multiple models for SVM, whereas NN can do it with a single model.</a:t>
            </a:r>
          </a:p>
          <a:p>
            <a:endParaRPr lang="en-IL" dirty="0">
              <a:latin typeface="Rubik" panose="02000604000000020004" pitchFamily="2" charset="-79"/>
              <a:cs typeface="Rubik" panose="02000604000000020004" pitchFamily="2" charset="-79"/>
            </a:endParaRPr>
          </a:p>
        </p:txBody>
      </p:sp>
      <p:sp>
        <p:nvSpPr>
          <p:cNvPr id="4" name="Slide Number Placeholder 3">
            <a:extLst>
              <a:ext uri="{FF2B5EF4-FFF2-40B4-BE49-F238E27FC236}">
                <a16:creationId xmlns:a16="http://schemas.microsoft.com/office/drawing/2014/main" id="{14326F2F-1252-2E59-CFF0-99D0403523F4}"/>
              </a:ext>
            </a:extLst>
          </p:cNvPr>
          <p:cNvSpPr>
            <a:spLocks noGrp="1"/>
          </p:cNvSpPr>
          <p:nvPr>
            <p:ph type="sldNum" idx="12"/>
          </p:nvPr>
        </p:nvSpPr>
        <p:spPr>
          <a:xfrm>
            <a:off x="11307445" y="6333135"/>
            <a:ext cx="801052" cy="524800"/>
          </a:xfrm>
        </p:spPr>
        <p:txBody>
          <a:bodyPr/>
          <a:lstStyle/>
          <a:p>
            <a:pPr rtl="0"/>
            <a:fld id="{00000000-1234-1234-1234-123412341234}" type="slidenum">
              <a:rPr lang="en" smtClean="0">
                <a:latin typeface="Rubik" panose="02000604000000020004" pitchFamily="2" charset="-79"/>
                <a:cs typeface="Rubik" panose="02000604000000020004" pitchFamily="2" charset="-79"/>
              </a:rPr>
              <a:pPr rtl="0"/>
              <a:t>25</a:t>
            </a:fld>
            <a:endParaRPr lang="en">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241108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u="sng" dirty="0">
                <a:latin typeface="Rubik" panose="02000604000000020004" pitchFamily="2" charset="-79"/>
                <a:cs typeface="Rubik" panose="02000604000000020004" pitchFamily="2" charset="-79"/>
              </a:rPr>
              <a:t>Lecturer</a:t>
            </a:r>
            <a:r>
              <a:rPr lang="en-US" dirty="0">
                <a:latin typeface="Rubik" panose="02000604000000020004" pitchFamily="2" charset="-79"/>
                <a:cs typeface="Rubik" panose="02000604000000020004" pitchFamily="2" charset="-79"/>
              </a:rPr>
              <a:t>: Prof. Lee-Ad Gottlieb</a:t>
            </a:r>
          </a:p>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27</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TotalTime>
  <Words>1146</Words>
  <Application>Microsoft Office PowerPoint</Application>
  <PresentationFormat>מסך רחב</PresentationFormat>
  <Paragraphs>190</Paragraphs>
  <Slides>27</Slides>
  <Notes>20</Notes>
  <HiddenSlides>0</HiddenSlides>
  <MMClips>0</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27</vt:i4>
      </vt:variant>
    </vt:vector>
  </HeadingPairs>
  <TitlesOfParts>
    <vt:vector size="35"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מצגת של PowerPoint‏</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Analysis Of The Algorithms</vt:lpstr>
      <vt:lpstr>Rising Trend In Success Rates</vt:lpstr>
      <vt:lpstr>K-Nearest Neighbors Algorithm</vt:lpstr>
      <vt:lpstr>Decision Tree Algorithm</vt:lpstr>
      <vt:lpstr>k-NN vs DT</vt:lpstr>
      <vt:lpstr>SVM vs DT &amp; k-NN</vt:lpstr>
      <vt:lpstr>SVM vs CNN</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אלמוג יעקב מעטוף</cp:lastModifiedBy>
  <cp:revision>9</cp:revision>
  <dcterms:created xsi:type="dcterms:W3CDTF">2022-07-13T16:14:18Z</dcterms:created>
  <dcterms:modified xsi:type="dcterms:W3CDTF">2022-07-14T10:17:50Z</dcterms:modified>
</cp:coreProperties>
</file>

<file path=docProps/thumbnail.jpeg>
</file>